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9"/>
  </p:notesMasterIdLst>
  <p:handoutMasterIdLst>
    <p:handoutMasterId r:id="rId20"/>
  </p:handoutMasterIdLst>
  <p:sldIdLst>
    <p:sldId id="271" r:id="rId5"/>
    <p:sldId id="361" r:id="rId6"/>
    <p:sldId id="394" r:id="rId7"/>
    <p:sldId id="393" r:id="rId8"/>
    <p:sldId id="397" r:id="rId9"/>
    <p:sldId id="395" r:id="rId10"/>
    <p:sldId id="399" r:id="rId11"/>
    <p:sldId id="398" r:id="rId12"/>
    <p:sldId id="400" r:id="rId13"/>
    <p:sldId id="396" r:id="rId14"/>
    <p:sldId id="401" r:id="rId15"/>
    <p:sldId id="402" r:id="rId16"/>
    <p:sldId id="403" r:id="rId17"/>
    <p:sldId id="380" r:id="rId18"/>
  </p:sldIdLst>
  <p:sldSz cx="9144000" cy="6858000" type="screen4x3"/>
  <p:notesSz cx="6858000" cy="9144000"/>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EF6C40-3694-4E06-AC54-71C1E6A1A3C0}">
          <p14:sldIdLst>
            <p14:sldId id="271"/>
            <p14:sldId id="361"/>
            <p14:sldId id="394"/>
            <p14:sldId id="393"/>
            <p14:sldId id="397"/>
            <p14:sldId id="395"/>
            <p14:sldId id="399"/>
            <p14:sldId id="398"/>
            <p14:sldId id="400"/>
            <p14:sldId id="396"/>
            <p14:sldId id="401"/>
            <p14:sldId id="402"/>
            <p14:sldId id="403"/>
            <p14:sldId id="38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404040"/>
    <a:srgbClr val="C4C4D2"/>
    <a:srgbClr val="D2D2DC"/>
    <a:srgbClr val="1A2F4E"/>
    <a:srgbClr val="3847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16" autoAdjust="0"/>
    <p:restoredTop sz="70089" autoAdjust="0"/>
  </p:normalViewPr>
  <p:slideViewPr>
    <p:cSldViewPr>
      <p:cViewPr varScale="1">
        <p:scale>
          <a:sx n="65" d="100"/>
          <a:sy n="65" d="100"/>
        </p:scale>
        <p:origin x="2376" y="192"/>
      </p:cViewPr>
      <p:guideLst/>
    </p:cSldViewPr>
  </p:slideViewPr>
  <p:outlineViewPr>
    <p:cViewPr>
      <p:scale>
        <a:sx n="33" d="100"/>
        <a:sy n="33" d="100"/>
      </p:scale>
      <p:origin x="0" y="-20568"/>
    </p:cViewPr>
  </p:outlineViewPr>
  <p:notesTextViewPr>
    <p:cViewPr>
      <p:scale>
        <a:sx n="1" d="1"/>
        <a:sy n="1" d="1"/>
      </p:scale>
      <p:origin x="0" y="0"/>
    </p:cViewPr>
  </p:notesTextViewPr>
  <p:notesViewPr>
    <p:cSldViewPr>
      <p:cViewPr varScale="1">
        <p:scale>
          <a:sx n="53" d="100"/>
          <a:sy n="53" d="100"/>
        </p:scale>
        <p:origin x="-286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ags" Target="tags/tag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3B3874-4EDE-4EDC-B525-8967D0BF9027}" type="datetimeFigureOut">
              <a:rPr lang="en-IN" smtClean="0"/>
              <a:t>04/12/20</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D9A3AFB-2D54-4257-8C08-258FF686D337}" type="slidenum">
              <a:rPr lang="en-IN" smtClean="0"/>
              <a:t>‹#›</a:t>
            </a:fld>
            <a:endParaRPr lang="en-IN"/>
          </a:p>
        </p:txBody>
      </p:sp>
    </p:spTree>
    <p:extLst>
      <p:ext uri="{BB962C8B-B14F-4D97-AF65-F5344CB8AC3E}">
        <p14:creationId xmlns:p14="http://schemas.microsoft.com/office/powerpoint/2010/main" val="1763528329"/>
      </p:ext>
    </p:extLst>
  </p:cSld>
  <p:clrMap bg1="lt1" tx1="dk1" bg2="lt2" tx2="dk2" accent1="accent1" accent2="accent2" accent3="accent3" accent4="accent4" accent5="accent5" accent6="accent6" hlink="hlink" folHlink="folHlink"/>
</p:handoutMaster>
</file>

<file path=ppt/media/image1.jpeg>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A77E9D-1F26-455B-9FC4-1E2D7C5371B8}" type="datetimeFigureOut">
              <a:rPr lang="en-US" smtClean="0"/>
              <a:t>12/4/20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FCE4C0-1175-4F38-90ED-AE7A39817694}" type="slidenum">
              <a:rPr lang="en-US" smtClean="0"/>
              <a:t>‹#›</a:t>
            </a:fld>
            <a:endParaRPr lang="en-US" dirty="0"/>
          </a:p>
        </p:txBody>
      </p:sp>
    </p:spTree>
    <p:extLst>
      <p:ext uri="{BB962C8B-B14F-4D97-AF65-F5344CB8AC3E}">
        <p14:creationId xmlns:p14="http://schemas.microsoft.com/office/powerpoint/2010/main" val="387223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1</a:t>
            </a:fld>
            <a:endParaRPr lang="en-US" dirty="0"/>
          </a:p>
        </p:txBody>
      </p:sp>
    </p:spTree>
    <p:extLst>
      <p:ext uri="{BB962C8B-B14F-4D97-AF65-F5344CB8AC3E}">
        <p14:creationId xmlns:p14="http://schemas.microsoft.com/office/powerpoint/2010/main" val="1930556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communication can involve either simple data passing or it could involve two or more services coordinating connecting services to each other</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It is enabled by technologies and standards that make it easier for components to communicate and cooperate over a network, especially an IP network.  </a:t>
            </a:r>
          </a:p>
          <a:p>
            <a:endParaRPr lang="en-US" dirty="0"/>
          </a:p>
          <a:p>
            <a:endParaRPr lang="en-US" dirty="0"/>
          </a:p>
          <a:p>
            <a:r>
              <a:rPr lang="en-US" sz="1200" b="0" i="0" kern="1200" dirty="0">
                <a:solidFill>
                  <a:schemeClr val="tx1"/>
                </a:solidFill>
                <a:effectLst/>
                <a:latin typeface="+mn-lt"/>
                <a:ea typeface="+mn-ea"/>
                <a:cs typeface="+mn-cs"/>
              </a:rPr>
              <a:t>A software agent may play both roles. The </a:t>
            </a:r>
            <a:r>
              <a:rPr lang="en-US" sz="1200" b="0" i="1" kern="1200" dirty="0">
                <a:solidFill>
                  <a:schemeClr val="tx1"/>
                </a:solidFill>
                <a:effectLst/>
                <a:latin typeface="+mn-lt"/>
                <a:ea typeface="+mn-ea"/>
                <a:cs typeface="+mn-cs"/>
              </a:rPr>
              <a:t>Consumer Layer</a:t>
            </a:r>
            <a:r>
              <a:rPr lang="en-US" sz="1200" b="0" i="0" kern="1200" dirty="0">
                <a:solidFill>
                  <a:schemeClr val="tx1"/>
                </a:solidFill>
                <a:effectLst/>
                <a:latin typeface="+mn-lt"/>
                <a:ea typeface="+mn-ea"/>
                <a:cs typeface="+mn-cs"/>
              </a:rPr>
              <a:t> is the point where users (human, other components of the app or third parties) interact with the SOA and the </a:t>
            </a:r>
            <a:r>
              <a:rPr lang="en-US" sz="1200" b="0" i="1" kern="1200" dirty="0">
                <a:solidFill>
                  <a:schemeClr val="tx1"/>
                </a:solidFill>
                <a:effectLst/>
                <a:latin typeface="+mn-lt"/>
                <a:ea typeface="+mn-ea"/>
                <a:cs typeface="+mn-cs"/>
              </a:rPr>
              <a:t>Provider Layer</a:t>
            </a:r>
            <a:r>
              <a:rPr lang="en-US" sz="1200" b="0" i="0" kern="1200" dirty="0">
                <a:solidFill>
                  <a:schemeClr val="tx1"/>
                </a:solidFill>
                <a:effectLst/>
                <a:latin typeface="+mn-lt"/>
                <a:ea typeface="+mn-ea"/>
                <a:cs typeface="+mn-cs"/>
              </a:rPr>
              <a:t> consists of all the services within the SOA.</a:t>
            </a:r>
          </a:p>
          <a:p>
            <a:br>
              <a:rPr lang="en-US" dirty="0"/>
            </a:b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10</a:t>
            </a:fld>
            <a:endParaRPr lang="en-US" dirty="0"/>
          </a:p>
        </p:txBody>
      </p:sp>
    </p:spTree>
    <p:extLst>
      <p:ext uri="{BB962C8B-B14F-4D97-AF65-F5344CB8AC3E}">
        <p14:creationId xmlns:p14="http://schemas.microsoft.com/office/powerpoint/2010/main" val="11088374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www.devteam.space</a:t>
            </a:r>
            <a:r>
              <a:rPr lang="en-US" sz="1200" b="0" i="0" kern="1200" dirty="0">
                <a:solidFill>
                  <a:schemeClr val="tx1"/>
                </a:solidFill>
                <a:effectLst/>
                <a:latin typeface="+mn-lt"/>
                <a:ea typeface="+mn-ea"/>
                <a:cs typeface="+mn-cs"/>
              </a:rPr>
              <a:t>/blog/microservices-vs-</a:t>
            </a:r>
            <a:r>
              <a:rPr lang="en-US" sz="1200" b="0" i="0" kern="1200" dirty="0" err="1">
                <a:solidFill>
                  <a:schemeClr val="tx1"/>
                </a:solidFill>
                <a:effectLst/>
                <a:latin typeface="+mn-lt"/>
                <a:ea typeface="+mn-ea"/>
                <a:cs typeface="+mn-cs"/>
              </a:rPr>
              <a:t>soa</a:t>
            </a:r>
            <a:r>
              <a:rPr lang="en-US" sz="1200" b="0" i="0" kern="1200" dirty="0">
                <a:solidFill>
                  <a:schemeClr val="tx1"/>
                </a:solidFill>
                <a:effectLst/>
                <a:latin typeface="+mn-lt"/>
                <a:ea typeface="+mn-ea"/>
                <a:cs typeface="+mn-cs"/>
              </a:rPr>
              <a:t>-and-</a:t>
            </a:r>
            <a:r>
              <a:rPr lang="en-US" sz="1200" b="0" i="0" kern="1200" dirty="0" err="1">
                <a:solidFill>
                  <a:schemeClr val="tx1"/>
                </a:solidFill>
                <a:effectLst/>
                <a:latin typeface="+mn-lt"/>
                <a:ea typeface="+mn-ea"/>
                <a:cs typeface="+mn-cs"/>
              </a:rPr>
              <a:t>api</a:t>
            </a:r>
            <a:r>
              <a:rPr lang="en-US" sz="1200" b="0" i="0" kern="1200" dirty="0">
                <a:solidFill>
                  <a:schemeClr val="tx1"/>
                </a:solidFill>
                <a:effectLst/>
                <a:latin typeface="+mn-lt"/>
                <a:ea typeface="+mn-ea"/>
                <a:cs typeface="+mn-cs"/>
              </a:rPr>
              <a:t>-comparison/</a:t>
            </a: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11</a:t>
            </a:fld>
            <a:endParaRPr lang="en-US" dirty="0"/>
          </a:p>
        </p:txBody>
      </p:sp>
    </p:spTree>
    <p:extLst>
      <p:ext uri="{BB962C8B-B14F-4D97-AF65-F5344CB8AC3E}">
        <p14:creationId xmlns:p14="http://schemas.microsoft.com/office/powerpoint/2010/main" val="4032926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communication can involve either simple data passing or it could involve two or more services coordinating connecting services to each other</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It is enabled by technologies and standards that make it easier for components to communicate and cooperate over a network, especially an IP network.  </a:t>
            </a:r>
          </a:p>
          <a:p>
            <a:endParaRPr lang="en-US" dirty="0"/>
          </a:p>
          <a:p>
            <a:endParaRPr lang="en-US" dirty="0"/>
          </a:p>
          <a:p>
            <a:r>
              <a:rPr lang="en-US" sz="1200" b="0" i="0" kern="1200" dirty="0">
                <a:solidFill>
                  <a:schemeClr val="tx1"/>
                </a:solidFill>
                <a:effectLst/>
                <a:latin typeface="+mn-lt"/>
                <a:ea typeface="+mn-ea"/>
                <a:cs typeface="+mn-cs"/>
              </a:rPr>
              <a:t>A software agent may play both roles. The </a:t>
            </a:r>
            <a:r>
              <a:rPr lang="en-US" sz="1200" b="0" i="1" kern="1200" dirty="0">
                <a:solidFill>
                  <a:schemeClr val="tx1"/>
                </a:solidFill>
                <a:effectLst/>
                <a:latin typeface="+mn-lt"/>
                <a:ea typeface="+mn-ea"/>
                <a:cs typeface="+mn-cs"/>
              </a:rPr>
              <a:t>Consumer Layer</a:t>
            </a:r>
            <a:r>
              <a:rPr lang="en-US" sz="1200" b="0" i="0" kern="1200" dirty="0">
                <a:solidFill>
                  <a:schemeClr val="tx1"/>
                </a:solidFill>
                <a:effectLst/>
                <a:latin typeface="+mn-lt"/>
                <a:ea typeface="+mn-ea"/>
                <a:cs typeface="+mn-cs"/>
              </a:rPr>
              <a:t> is the point where users (human, other components of the app or third parties) interact with the SOA and the </a:t>
            </a:r>
            <a:r>
              <a:rPr lang="en-US" sz="1200" b="0" i="1" kern="1200" dirty="0">
                <a:solidFill>
                  <a:schemeClr val="tx1"/>
                </a:solidFill>
                <a:effectLst/>
                <a:latin typeface="+mn-lt"/>
                <a:ea typeface="+mn-ea"/>
                <a:cs typeface="+mn-cs"/>
              </a:rPr>
              <a:t>Provider Layer</a:t>
            </a:r>
            <a:r>
              <a:rPr lang="en-US" sz="1200" b="0" i="0" kern="1200" dirty="0">
                <a:solidFill>
                  <a:schemeClr val="tx1"/>
                </a:solidFill>
                <a:effectLst/>
                <a:latin typeface="+mn-lt"/>
                <a:ea typeface="+mn-ea"/>
                <a:cs typeface="+mn-cs"/>
              </a:rPr>
              <a:t> consists of all the services within the SOA.</a:t>
            </a:r>
          </a:p>
          <a:p>
            <a:br>
              <a:rPr lang="en-US" dirty="0"/>
            </a:b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12</a:t>
            </a:fld>
            <a:endParaRPr lang="en-US" dirty="0"/>
          </a:p>
        </p:txBody>
      </p:sp>
    </p:spTree>
    <p:extLst>
      <p:ext uri="{BB962C8B-B14F-4D97-AF65-F5344CB8AC3E}">
        <p14:creationId xmlns:p14="http://schemas.microsoft.com/office/powerpoint/2010/main" val="3823835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 typeface="Arial" charset="0"/>
              <a:buChar char="•"/>
              <a:tabLst/>
              <a:defRPr/>
            </a:pPr>
            <a:r>
              <a:rPr lang="en-US" sz="1200" dirty="0"/>
              <a:t>Building services that can be accessed as APIs over a network, however, is a different thing altogether and has been growing in popularity, some might say we‘re in the middle of an API economy!</a:t>
            </a:r>
          </a:p>
          <a:p>
            <a:pPr marL="285750" indent="-285750">
              <a:buFont typeface="Arial" charset="0"/>
              <a:buChar char="•"/>
            </a:pPr>
            <a:endParaRPr lang="en-US" sz="1200" dirty="0"/>
          </a:p>
        </p:txBody>
      </p:sp>
      <p:sp>
        <p:nvSpPr>
          <p:cNvPr id="4" name="Slide Number Placeholder 3"/>
          <p:cNvSpPr>
            <a:spLocks noGrp="1"/>
          </p:cNvSpPr>
          <p:nvPr>
            <p:ph type="sldNum" sz="quarter" idx="10"/>
          </p:nvPr>
        </p:nvSpPr>
        <p:spPr/>
        <p:txBody>
          <a:bodyPr/>
          <a:lstStyle/>
          <a:p>
            <a:fld id="{73FCE4C0-1175-4F38-90ED-AE7A39817694}" type="slidenum">
              <a:rPr lang="en-US" smtClean="0"/>
              <a:t>13</a:t>
            </a:fld>
            <a:endParaRPr lang="en-US" dirty="0"/>
          </a:p>
        </p:txBody>
      </p:sp>
    </p:spTree>
    <p:extLst>
      <p:ext uri="{BB962C8B-B14F-4D97-AF65-F5344CB8AC3E}">
        <p14:creationId xmlns:p14="http://schemas.microsoft.com/office/powerpoint/2010/main" val="8446843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14</a:t>
            </a:fld>
            <a:endParaRPr lang="en-US" dirty="0"/>
          </a:p>
        </p:txBody>
      </p:sp>
    </p:spTree>
    <p:extLst>
      <p:ext uri="{BB962C8B-B14F-4D97-AF65-F5344CB8AC3E}">
        <p14:creationId xmlns:p14="http://schemas.microsoft.com/office/powerpoint/2010/main" val="704219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2</a:t>
            </a:fld>
            <a:endParaRPr lang="en-US" dirty="0"/>
          </a:p>
        </p:txBody>
      </p:sp>
    </p:spTree>
    <p:extLst>
      <p:ext uri="{BB962C8B-B14F-4D97-AF65-F5344CB8AC3E}">
        <p14:creationId xmlns:p14="http://schemas.microsoft.com/office/powerpoint/2010/main" val="513417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3</a:t>
            </a:fld>
            <a:endParaRPr lang="en-US" dirty="0"/>
          </a:p>
        </p:txBody>
      </p:sp>
    </p:spTree>
    <p:extLst>
      <p:ext uri="{BB962C8B-B14F-4D97-AF65-F5344CB8AC3E}">
        <p14:creationId xmlns:p14="http://schemas.microsoft.com/office/powerpoint/2010/main" val="4249134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and regardless of the architectural pattern (SOA, MSA), services </a:t>
            </a: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4</a:t>
            </a:fld>
            <a:endParaRPr lang="en-US" dirty="0"/>
          </a:p>
        </p:txBody>
      </p:sp>
    </p:spTree>
    <p:extLst>
      <p:ext uri="{BB962C8B-B14F-4D97-AF65-F5344CB8AC3E}">
        <p14:creationId xmlns:p14="http://schemas.microsoft.com/office/powerpoint/2010/main" val="29519367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communication can involve either simple data passing or it could involve two or more services coordinating connecting services to each other</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It is enabled by technologies and standards that make it easier for components to communicate and cooperate over a network, especially an IP network.  </a:t>
            </a:r>
          </a:p>
          <a:p>
            <a:endParaRPr lang="en-US" dirty="0"/>
          </a:p>
          <a:p>
            <a:endParaRPr lang="en-US" dirty="0"/>
          </a:p>
          <a:p>
            <a:r>
              <a:rPr lang="en-US" sz="1200" b="0" i="0" kern="1200" dirty="0">
                <a:solidFill>
                  <a:schemeClr val="tx1"/>
                </a:solidFill>
                <a:effectLst/>
                <a:latin typeface="+mn-lt"/>
                <a:ea typeface="+mn-ea"/>
                <a:cs typeface="+mn-cs"/>
              </a:rPr>
              <a:t>A software agent may play both roles. The </a:t>
            </a:r>
            <a:r>
              <a:rPr lang="en-US" sz="1200" b="0" i="1" kern="1200" dirty="0">
                <a:solidFill>
                  <a:schemeClr val="tx1"/>
                </a:solidFill>
                <a:effectLst/>
                <a:latin typeface="+mn-lt"/>
                <a:ea typeface="+mn-ea"/>
                <a:cs typeface="+mn-cs"/>
              </a:rPr>
              <a:t>Consumer Layer</a:t>
            </a:r>
            <a:r>
              <a:rPr lang="en-US" sz="1200" b="0" i="0" kern="1200" dirty="0">
                <a:solidFill>
                  <a:schemeClr val="tx1"/>
                </a:solidFill>
                <a:effectLst/>
                <a:latin typeface="+mn-lt"/>
                <a:ea typeface="+mn-ea"/>
                <a:cs typeface="+mn-cs"/>
              </a:rPr>
              <a:t> is the point where users (human, other components of the app or third parties) interact with the SOA and the </a:t>
            </a:r>
            <a:r>
              <a:rPr lang="en-US" sz="1200" b="0" i="1" kern="1200" dirty="0">
                <a:solidFill>
                  <a:schemeClr val="tx1"/>
                </a:solidFill>
                <a:effectLst/>
                <a:latin typeface="+mn-lt"/>
                <a:ea typeface="+mn-ea"/>
                <a:cs typeface="+mn-cs"/>
              </a:rPr>
              <a:t>Provider Layer</a:t>
            </a:r>
            <a:r>
              <a:rPr lang="en-US" sz="1200" b="0" i="0" kern="1200" dirty="0">
                <a:solidFill>
                  <a:schemeClr val="tx1"/>
                </a:solidFill>
                <a:effectLst/>
                <a:latin typeface="+mn-lt"/>
                <a:ea typeface="+mn-ea"/>
                <a:cs typeface="+mn-cs"/>
              </a:rPr>
              <a:t> consists of all the services within the SOA.</a:t>
            </a:r>
          </a:p>
          <a:p>
            <a:br>
              <a:rPr lang="en-US" dirty="0"/>
            </a:b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5</a:t>
            </a:fld>
            <a:endParaRPr lang="en-US" dirty="0"/>
          </a:p>
        </p:txBody>
      </p:sp>
    </p:spTree>
    <p:extLst>
      <p:ext uri="{BB962C8B-B14F-4D97-AF65-F5344CB8AC3E}">
        <p14:creationId xmlns:p14="http://schemas.microsoft.com/office/powerpoint/2010/main" val="3544831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communication can involve either simple data passing or it could involve two or more services coordinating connecting services to each other</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It is enabled by technologies and standards that make it easier for components to communicate and cooperate over a network, especially an IP network.  </a:t>
            </a:r>
          </a:p>
          <a:p>
            <a:endParaRPr lang="en-US" dirty="0"/>
          </a:p>
          <a:p>
            <a:endParaRPr lang="en-US" dirty="0"/>
          </a:p>
          <a:p>
            <a:r>
              <a:rPr lang="en-US" sz="1200" b="0" i="0" kern="1200" dirty="0">
                <a:solidFill>
                  <a:schemeClr val="tx1"/>
                </a:solidFill>
                <a:effectLst/>
                <a:latin typeface="+mn-lt"/>
                <a:ea typeface="+mn-ea"/>
                <a:cs typeface="+mn-cs"/>
              </a:rPr>
              <a:t>A software agent may play both roles. The </a:t>
            </a:r>
            <a:r>
              <a:rPr lang="en-US" sz="1200" b="0" i="1" kern="1200" dirty="0">
                <a:solidFill>
                  <a:schemeClr val="tx1"/>
                </a:solidFill>
                <a:effectLst/>
                <a:latin typeface="+mn-lt"/>
                <a:ea typeface="+mn-ea"/>
                <a:cs typeface="+mn-cs"/>
              </a:rPr>
              <a:t>Consumer Layer</a:t>
            </a:r>
            <a:r>
              <a:rPr lang="en-US" sz="1200" b="0" i="0" kern="1200" dirty="0">
                <a:solidFill>
                  <a:schemeClr val="tx1"/>
                </a:solidFill>
                <a:effectLst/>
                <a:latin typeface="+mn-lt"/>
                <a:ea typeface="+mn-ea"/>
                <a:cs typeface="+mn-cs"/>
              </a:rPr>
              <a:t> is the point where users (human, other components of the app or third parties) interact with the SOA and the </a:t>
            </a:r>
            <a:r>
              <a:rPr lang="en-US" sz="1200" b="0" i="1" kern="1200" dirty="0">
                <a:solidFill>
                  <a:schemeClr val="tx1"/>
                </a:solidFill>
                <a:effectLst/>
                <a:latin typeface="+mn-lt"/>
                <a:ea typeface="+mn-ea"/>
                <a:cs typeface="+mn-cs"/>
              </a:rPr>
              <a:t>Provider Layer</a:t>
            </a:r>
            <a:r>
              <a:rPr lang="en-US" sz="1200" b="0" i="0" kern="1200" dirty="0">
                <a:solidFill>
                  <a:schemeClr val="tx1"/>
                </a:solidFill>
                <a:effectLst/>
                <a:latin typeface="+mn-lt"/>
                <a:ea typeface="+mn-ea"/>
                <a:cs typeface="+mn-cs"/>
              </a:rPr>
              <a:t> consists of all the services within the SOA.</a:t>
            </a:r>
          </a:p>
          <a:p>
            <a:br>
              <a:rPr lang="en-US" dirty="0"/>
            </a:b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6</a:t>
            </a:fld>
            <a:endParaRPr lang="en-US" dirty="0"/>
          </a:p>
        </p:txBody>
      </p:sp>
    </p:spTree>
    <p:extLst>
      <p:ext uri="{BB962C8B-B14F-4D97-AF65-F5344CB8AC3E}">
        <p14:creationId xmlns:p14="http://schemas.microsoft.com/office/powerpoint/2010/main" val="431836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sz="1200" dirty="0"/>
              <a:t>These services are created to serve only one specific business function, such as User Management, User Roles, E-commerce Cart, Search Engine, Social Media Logins etc. Furthermore, they are completely independent of each other, meaning they can be written in different programming languages and use different databases. Centralized services management is almost non-existent and the microservices use lightweight HTTP, REST or Thrift APIs for communicating between themselves.</a:t>
            </a:r>
          </a:p>
          <a:p>
            <a:pPr marL="285750" indent="-285750">
              <a:buFont typeface="Arial" charset="0"/>
              <a:buChar char="•"/>
            </a:pPr>
            <a:endParaRPr lang="en-US" sz="1200" dirty="0"/>
          </a:p>
          <a:p>
            <a:pPr marL="285750" indent="-285750">
              <a:buFont typeface="Arial" charset="0"/>
              <a:buChar char="•"/>
            </a:pPr>
            <a:r>
              <a:rPr lang="en-US" sz="1200" b="0" i="0" kern="1200" dirty="0">
                <a:solidFill>
                  <a:schemeClr val="tx1"/>
                </a:solidFill>
                <a:effectLst/>
                <a:latin typeface="+mn-lt"/>
                <a:ea typeface="+mn-ea"/>
                <a:cs typeface="+mn-cs"/>
              </a:rPr>
              <a:t>With a microservices architecture, an application is built with an independent group of components that run each application process as a service. Such an architecture makes it easier for applications to scale, accelerate the development process, offers space for experimentation, and reduce time-to-market for new features.</a:t>
            </a:r>
            <a:endParaRPr lang="en-US" sz="1200" dirty="0"/>
          </a:p>
        </p:txBody>
      </p:sp>
      <p:sp>
        <p:nvSpPr>
          <p:cNvPr id="4" name="Slide Number Placeholder 3"/>
          <p:cNvSpPr>
            <a:spLocks noGrp="1"/>
          </p:cNvSpPr>
          <p:nvPr>
            <p:ph type="sldNum" sz="quarter" idx="10"/>
          </p:nvPr>
        </p:nvSpPr>
        <p:spPr/>
        <p:txBody>
          <a:bodyPr/>
          <a:lstStyle/>
          <a:p>
            <a:fld id="{73FCE4C0-1175-4F38-90ED-AE7A39817694}" type="slidenum">
              <a:rPr lang="en-US" smtClean="0"/>
              <a:t>7</a:t>
            </a:fld>
            <a:endParaRPr lang="en-US" dirty="0"/>
          </a:p>
        </p:txBody>
      </p:sp>
    </p:spTree>
    <p:extLst>
      <p:ext uri="{BB962C8B-B14F-4D97-AF65-F5344CB8AC3E}">
        <p14:creationId xmlns:p14="http://schemas.microsoft.com/office/powerpoint/2010/main" val="2691992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www.talend.com</a:t>
            </a:r>
            <a:r>
              <a:rPr lang="en-US" sz="1200" b="0" i="0" kern="1200" dirty="0">
                <a:solidFill>
                  <a:schemeClr val="tx1"/>
                </a:solidFill>
                <a:effectLst/>
                <a:latin typeface="+mn-lt"/>
                <a:ea typeface="+mn-ea"/>
                <a:cs typeface="+mn-cs"/>
              </a:rPr>
              <a:t>/resources/microservices-vs-</a:t>
            </a:r>
            <a:r>
              <a:rPr lang="en-US" sz="1200" b="0" i="0" kern="1200" dirty="0" err="1">
                <a:solidFill>
                  <a:schemeClr val="tx1"/>
                </a:solidFill>
                <a:effectLst/>
                <a:latin typeface="+mn-lt"/>
                <a:ea typeface="+mn-ea"/>
                <a:cs typeface="+mn-cs"/>
              </a:rPr>
              <a:t>soa</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8</a:t>
            </a:fld>
            <a:endParaRPr lang="en-US" dirty="0"/>
          </a:p>
        </p:txBody>
      </p:sp>
    </p:spTree>
    <p:extLst>
      <p:ext uri="{BB962C8B-B14F-4D97-AF65-F5344CB8AC3E}">
        <p14:creationId xmlns:p14="http://schemas.microsoft.com/office/powerpoint/2010/main" val="30398034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medium.com</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kikchee</a:t>
            </a:r>
            <a:r>
              <a:rPr lang="en-US" sz="1200" b="0" i="0" kern="1200" dirty="0">
                <a:solidFill>
                  <a:schemeClr val="tx1"/>
                </a:solidFill>
                <a:effectLst/>
                <a:latin typeface="+mn-lt"/>
                <a:ea typeface="+mn-ea"/>
                <a:cs typeface="+mn-cs"/>
              </a:rPr>
              <a:t>/microservices-vs-soa-is-there-any-difference-at-all-2a1e3b66e1be</a:t>
            </a: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9</a:t>
            </a:fld>
            <a:endParaRPr lang="en-US" dirty="0"/>
          </a:p>
        </p:txBody>
      </p:sp>
    </p:spTree>
    <p:extLst>
      <p:ext uri="{BB962C8B-B14F-4D97-AF65-F5344CB8AC3E}">
        <p14:creationId xmlns:p14="http://schemas.microsoft.com/office/powerpoint/2010/main" val="1638673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9232" y="1676400"/>
            <a:ext cx="7772400" cy="1470025"/>
          </a:xfrm>
        </p:spPr>
        <p:txBody>
          <a:bodyPr>
            <a:normAutofit/>
          </a:bodyPr>
          <a:lstStyle>
            <a:lvl1pPr algn="l">
              <a:defRPr sz="4000" b="0">
                <a:solidFill>
                  <a:schemeClr val="tx1">
                    <a:lumMod val="75000"/>
                    <a:lumOff val="25000"/>
                  </a:schemeClr>
                </a:solidFill>
              </a:defRPr>
            </a:lvl1pPr>
          </a:lstStyle>
          <a:p>
            <a:r>
              <a:rPr lang="en-US" dirty="0"/>
              <a:t>Click to add Master title style</a:t>
            </a:r>
          </a:p>
        </p:txBody>
      </p:sp>
      <p:sp>
        <p:nvSpPr>
          <p:cNvPr id="3" name="Subtitle 2"/>
          <p:cNvSpPr>
            <a:spLocks noGrp="1"/>
          </p:cNvSpPr>
          <p:nvPr>
            <p:ph type="subTitle" idx="1" hasCustomPrompt="1"/>
          </p:nvPr>
        </p:nvSpPr>
        <p:spPr>
          <a:xfrm>
            <a:off x="469231" y="3552770"/>
            <a:ext cx="8001001" cy="1358286"/>
          </a:xfrm>
        </p:spPr>
        <p:txBody>
          <a:bodyPr>
            <a:normAutofit/>
          </a:bodyPr>
          <a:lstStyle>
            <a:lvl1pPr marL="0" indent="0" algn="l">
              <a:buNone/>
              <a:defRPr sz="2000" baseline="0">
                <a:solidFill>
                  <a:schemeClr val="tx1">
                    <a:lumMod val="75000"/>
                    <a:lumOff val="2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Master subtitle, month &amp; year style</a:t>
            </a:r>
          </a:p>
        </p:txBody>
      </p:sp>
    </p:spTree>
    <p:extLst>
      <p:ext uri="{BB962C8B-B14F-4D97-AF65-F5344CB8AC3E}">
        <p14:creationId xmlns:p14="http://schemas.microsoft.com/office/powerpoint/2010/main" val="3419250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6720" y="152400"/>
            <a:ext cx="8562480" cy="576000"/>
          </a:xfrm>
        </p:spPr>
        <p:txBody>
          <a:bodyPr>
            <a:noAutofit/>
          </a:bodyPr>
          <a:lstStyle>
            <a:lvl1pPr algn="l">
              <a:defRPr sz="2900" b="1">
                <a:solidFill>
                  <a:schemeClr val="tx1">
                    <a:lumMod val="75000"/>
                    <a:lumOff val="25000"/>
                  </a:schemeClr>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304800" y="1143000"/>
            <a:ext cx="8534400" cy="510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Tree>
    <p:extLst>
      <p:ext uri="{BB962C8B-B14F-4D97-AF65-F5344CB8AC3E}">
        <p14:creationId xmlns:p14="http://schemas.microsoft.com/office/powerpoint/2010/main" val="3658597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Slide Number Placeholder 5"/>
          <p:cNvSpPr txBox="1">
            <a:spLocks/>
          </p:cNvSpPr>
          <p:nvPr userDrawn="1"/>
        </p:nvSpPr>
        <p:spPr>
          <a:xfrm>
            <a:off x="8458200" y="6553200"/>
            <a:ext cx="457200" cy="276999"/>
          </a:xfrm>
          <a:prstGeom prst="rect">
            <a:avLst/>
          </a:prstGeom>
          <a:noFill/>
        </p:spPr>
        <p:txBody>
          <a:bodyPr wrap="square" rtlCol="0">
            <a:spAutoFit/>
          </a:bodyPr>
          <a:lstStyle>
            <a:defPPr>
              <a:defRPr lang="en-US"/>
            </a:defPPr>
            <a:lvl1pPr marL="0" algn="ctr" defTabSz="914400" rtl="0" eaLnBrk="1" latinLnBrk="0" hangingPunct="1">
              <a:defRPr lang="en-US" sz="1800" kern="1200" smtClean="0">
                <a:solidFill>
                  <a:schemeClr val="bg1"/>
                </a:solidFill>
                <a:latin typeface="Tahoma" pitchFamily="34" charset="0"/>
                <a:ea typeface="Tahoma" pitchFamily="34" charset="0"/>
                <a:cs typeface="Tahoma"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5907C-1FC8-4769-9F75-D6A065F12B7F}" type="slidenum">
              <a:rPr lang="en-IN" sz="1200">
                <a:solidFill>
                  <a:prstClr val="black">
                    <a:lumMod val="50000"/>
                    <a:lumOff val="50000"/>
                  </a:prstClr>
                </a:solidFill>
              </a:rPr>
              <a:pPr/>
              <a:t>‹#›</a:t>
            </a:fld>
            <a:endParaRPr lang="en-IN" sz="1200" dirty="0">
              <a:solidFill>
                <a:prstClr val="black">
                  <a:lumMod val="50000"/>
                  <a:lumOff val="50000"/>
                </a:prstClr>
              </a:solidFill>
            </a:endParaRPr>
          </a:p>
        </p:txBody>
      </p:sp>
    </p:spTree>
    <p:extLst>
      <p:ext uri="{BB962C8B-B14F-4D97-AF65-F5344CB8AC3E}">
        <p14:creationId xmlns:p14="http://schemas.microsoft.com/office/powerpoint/2010/main" val="78809433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2" name="Title Placeholder 1"/>
          <p:cNvSpPr>
            <a:spLocks noGrp="1"/>
          </p:cNvSpPr>
          <p:nvPr>
            <p:ph type="title"/>
          </p:nvPr>
        </p:nvSpPr>
        <p:spPr>
          <a:xfrm>
            <a:off x="276720" y="106362"/>
            <a:ext cx="8410080" cy="5794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4800" y="1066800"/>
            <a:ext cx="8382000" cy="50593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31734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Lst>
  <p:hf hdr="0" ftr="0" dt="0"/>
  <p:txStyles>
    <p:title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p:titleStyle>
    <p:bodyStyle>
      <a:lvl1pPr marL="342900" indent="-342900" algn="l" defTabSz="914400" rtl="0" eaLnBrk="1" latinLnBrk="0" hangingPunct="1">
        <a:spcBef>
          <a:spcPct val="20000"/>
        </a:spcBef>
        <a:buFont typeface="Wingdings" pitchFamily="2" charset="2"/>
        <a:buChar char="§"/>
        <a:defRPr sz="24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8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www.daffodilsw.com/case-study/taxi-booking-app-development"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fontScale="90000"/>
          </a:bodyPr>
          <a:lstStyle/>
          <a:p>
            <a:pPr algn="ctr"/>
            <a:r>
              <a:rPr lang="en-US" b="1" dirty="0"/>
              <a:t>Microservice</a:t>
            </a:r>
            <a:br>
              <a:rPr lang="en-US" b="1" dirty="0"/>
            </a:br>
            <a:r>
              <a:rPr lang="en-US" b="1" dirty="0"/>
              <a:t>SOA</a:t>
            </a:r>
            <a:br>
              <a:rPr lang="en-US" b="1" dirty="0"/>
            </a:br>
            <a:r>
              <a:rPr lang="en-US" b="1" dirty="0"/>
              <a:t>REST</a:t>
            </a:r>
            <a:br>
              <a:rPr lang="en-US" b="1" dirty="0"/>
            </a:br>
            <a:r>
              <a:rPr lang="en-US" b="1" dirty="0"/>
              <a:t>API</a:t>
            </a:r>
            <a:endParaRPr lang="en-IN" b="1" dirty="0"/>
          </a:p>
        </p:txBody>
      </p:sp>
      <p:sp>
        <p:nvSpPr>
          <p:cNvPr id="3" name="TextBox 2"/>
          <p:cNvSpPr txBox="1"/>
          <p:nvPr/>
        </p:nvSpPr>
        <p:spPr>
          <a:xfrm>
            <a:off x="5562600" y="5410200"/>
            <a:ext cx="2807885" cy="954107"/>
          </a:xfrm>
          <a:prstGeom prst="rect">
            <a:avLst/>
          </a:prstGeom>
          <a:noFill/>
        </p:spPr>
        <p:txBody>
          <a:bodyPr wrap="none" rtlCol="0">
            <a:spAutoFit/>
          </a:bodyPr>
          <a:lstStyle/>
          <a:p>
            <a:r>
              <a:rPr lang="en-US" sz="2800" b="1" dirty="0" err="1"/>
              <a:t>Shalini</a:t>
            </a:r>
            <a:r>
              <a:rPr lang="en-US" sz="2800" b="1" dirty="0"/>
              <a:t> Mittal</a:t>
            </a:r>
          </a:p>
          <a:p>
            <a:r>
              <a:rPr lang="en-US" sz="2800" b="1" dirty="0"/>
              <a:t>Corporate Trainer</a:t>
            </a:r>
          </a:p>
        </p:txBody>
      </p:sp>
    </p:spTree>
    <p:extLst>
      <p:ext uri="{BB962C8B-B14F-4D97-AF65-F5344CB8AC3E}">
        <p14:creationId xmlns:p14="http://schemas.microsoft.com/office/powerpoint/2010/main" val="350067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FC6A765-AC3B-CE4A-A3A4-CCFB164ECA88}"/>
              </a:ext>
            </a:extLst>
          </p:cNvPr>
          <p:cNvPicPr>
            <a:picLocks noChangeAspect="1"/>
          </p:cNvPicPr>
          <p:nvPr/>
        </p:nvPicPr>
        <p:blipFill>
          <a:blip r:embed="rId3"/>
          <a:stretch>
            <a:fillRect/>
          </a:stretch>
        </p:blipFill>
        <p:spPr>
          <a:xfrm>
            <a:off x="230635" y="990600"/>
            <a:ext cx="8760965" cy="4920742"/>
          </a:xfrm>
          <a:prstGeom prst="rect">
            <a:avLst/>
          </a:prstGeom>
        </p:spPr>
      </p:pic>
    </p:spTree>
    <p:extLst>
      <p:ext uri="{BB962C8B-B14F-4D97-AF65-F5344CB8AC3E}">
        <p14:creationId xmlns:p14="http://schemas.microsoft.com/office/powerpoint/2010/main" val="1033996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52E57C-3775-C54E-9FFC-9E43A6CF949A}"/>
              </a:ext>
            </a:extLst>
          </p:cNvPr>
          <p:cNvPicPr>
            <a:picLocks noChangeAspect="1"/>
          </p:cNvPicPr>
          <p:nvPr/>
        </p:nvPicPr>
        <p:blipFill>
          <a:blip r:embed="rId3"/>
          <a:stretch>
            <a:fillRect/>
          </a:stretch>
        </p:blipFill>
        <p:spPr>
          <a:xfrm>
            <a:off x="1066800" y="838200"/>
            <a:ext cx="7212249" cy="4724400"/>
          </a:xfrm>
          <a:prstGeom prst="rect">
            <a:avLst/>
          </a:prstGeom>
        </p:spPr>
      </p:pic>
    </p:spTree>
    <p:extLst>
      <p:ext uri="{BB962C8B-B14F-4D97-AF65-F5344CB8AC3E}">
        <p14:creationId xmlns:p14="http://schemas.microsoft.com/office/powerpoint/2010/main" val="552357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DC959C-619B-3240-8819-6AB9207E4362}"/>
              </a:ext>
            </a:extLst>
          </p:cNvPr>
          <p:cNvPicPr>
            <a:picLocks noChangeAspect="1"/>
          </p:cNvPicPr>
          <p:nvPr/>
        </p:nvPicPr>
        <p:blipFill>
          <a:blip r:embed="rId3"/>
          <a:stretch>
            <a:fillRect/>
          </a:stretch>
        </p:blipFill>
        <p:spPr>
          <a:xfrm>
            <a:off x="2133600" y="1219200"/>
            <a:ext cx="5867400" cy="4967732"/>
          </a:xfrm>
          <a:prstGeom prst="rect">
            <a:avLst/>
          </a:prstGeom>
        </p:spPr>
      </p:pic>
    </p:spTree>
    <p:extLst>
      <p:ext uri="{BB962C8B-B14F-4D97-AF65-F5344CB8AC3E}">
        <p14:creationId xmlns:p14="http://schemas.microsoft.com/office/powerpoint/2010/main" val="3774421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API</a:t>
            </a:r>
          </a:p>
        </p:txBody>
      </p:sp>
      <p:sp>
        <p:nvSpPr>
          <p:cNvPr id="3" name="Rectangle 2"/>
          <p:cNvSpPr/>
          <p:nvPr/>
        </p:nvSpPr>
        <p:spPr>
          <a:xfrm>
            <a:off x="276720" y="685800"/>
            <a:ext cx="8638680" cy="56388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400" dirty="0"/>
              <a:t>Independent software vendors have shipped 3rd party DLLs that can be used by developers for years.  </a:t>
            </a:r>
          </a:p>
          <a:p>
            <a:pPr marL="285750" indent="-285750">
              <a:buFont typeface="Arial" charset="0"/>
              <a:buChar char="•"/>
            </a:pPr>
            <a:r>
              <a:rPr lang="en-US" sz="2400" dirty="0"/>
              <a:t>APIs are often associated with REST/JSON whereas SOA typically uses XML and SOAP, one of the main drivers of the APIs is to give 3rd party developers and businesses easy access to services in an open fashion.</a:t>
            </a:r>
          </a:p>
          <a:p>
            <a:pPr marL="285750" indent="-285750">
              <a:buFont typeface="Arial" charset="0"/>
              <a:buChar char="•"/>
            </a:pPr>
            <a:r>
              <a:rPr lang="en-US" sz="2400" dirty="0"/>
              <a:t>Publicly available APIs such as the Facebook or Twitter API are well documented.  As a developer it’s simple enough to understand API service endpoints, the parameters you need to supply and the JSON that each service will return.</a:t>
            </a:r>
          </a:p>
          <a:p>
            <a:pPr marL="285750" indent="-285750">
              <a:buFont typeface="Arial" charset="0"/>
              <a:buChar char="•"/>
            </a:pPr>
            <a:r>
              <a:rPr lang="en-US" sz="2400" dirty="0"/>
              <a:t>Publicly available APIs can be integrated with your existing SOA, MSA and act as a gateway to your services that sit behind your corporate firewall (which may contain a combination of SOA services or MSA services.</a:t>
            </a:r>
            <a:r>
              <a:rPr lang="en-US" sz="2400"/>
              <a:t> </a:t>
            </a:r>
            <a:endParaRPr lang="en-US" sz="2400" dirty="0"/>
          </a:p>
        </p:txBody>
      </p:sp>
    </p:spTree>
    <p:extLst>
      <p:ext uri="{BB962C8B-B14F-4D97-AF65-F5344CB8AC3E}">
        <p14:creationId xmlns:p14="http://schemas.microsoft.com/office/powerpoint/2010/main" val="1810263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 </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400" dirty="0">
                <a:hlinkClick r:id="rId3"/>
              </a:rPr>
              <a:t>Case Study : </a:t>
            </a:r>
            <a:br>
              <a:rPr lang="en-US" sz="2400" dirty="0">
                <a:hlinkClick r:id="rId3"/>
              </a:rPr>
            </a:br>
            <a:r>
              <a:rPr lang="en-US" sz="2400" dirty="0">
                <a:hlinkClick r:id="rId3"/>
              </a:rPr>
              <a:t>https://www.daffodilsw.com/case-study/taxi-booking-app-development</a:t>
            </a:r>
            <a:endParaRPr lang="en-US" sz="2400" dirty="0"/>
          </a:p>
          <a:p>
            <a:pPr marL="285750" indent="-285750">
              <a:buFont typeface="Arial" charset="0"/>
              <a:buChar char="•"/>
            </a:pPr>
            <a:r>
              <a:rPr lang="en-US" sz="2400" dirty="0"/>
              <a:t> </a:t>
            </a:r>
            <a:endParaRPr lang="en-US" sz="2200" dirty="0"/>
          </a:p>
        </p:txBody>
      </p:sp>
    </p:spTree>
    <p:extLst>
      <p:ext uri="{BB962C8B-B14F-4D97-AF65-F5344CB8AC3E}">
        <p14:creationId xmlns:p14="http://schemas.microsoft.com/office/powerpoint/2010/main" val="1405930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Monolithic</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400" dirty="0"/>
              <a:t>With increasing complexity and demand for highly scalable and robust applications, conventional monolithic architecture is no longer the best choice. </a:t>
            </a:r>
          </a:p>
          <a:p>
            <a:pPr marL="285750" indent="-285750">
              <a:buFont typeface="Arial" charset="0"/>
              <a:buChar char="•"/>
            </a:pPr>
            <a:r>
              <a:rPr lang="en-US" sz="2400" dirty="0"/>
              <a:t>After a certain threshold, monolithic architecture tends to hinder application performance and scalability. </a:t>
            </a:r>
          </a:p>
          <a:p>
            <a:pPr marL="285750" indent="-285750">
              <a:buFont typeface="Arial" charset="0"/>
              <a:buChar char="•"/>
            </a:pPr>
            <a:r>
              <a:rPr lang="en-US" sz="2400" dirty="0"/>
              <a:t>Moreover, with an enormous codebase, making changes to the tightly coupled, dependent processes in the monolithic architecture drastically increases the impact of single process failure.</a:t>
            </a:r>
          </a:p>
          <a:p>
            <a:pPr marL="285750" indent="-285750">
              <a:buFont typeface="Arial" charset="0"/>
              <a:buChar char="•"/>
            </a:pPr>
            <a:endParaRPr lang="en-US" sz="2400" dirty="0"/>
          </a:p>
          <a:p>
            <a:pPr marL="285750" indent="-285750">
              <a:buFont typeface="Arial" charset="0"/>
              <a:buChar char="•"/>
            </a:pPr>
            <a:r>
              <a:rPr lang="en-US" sz="2400" dirty="0"/>
              <a:t>To deal with these limitations, SRP( </a:t>
            </a:r>
            <a:r>
              <a:rPr lang="en-US" sz="2400" dirty="0" err="1"/>
              <a:t>Siingle</a:t>
            </a:r>
            <a:r>
              <a:rPr lang="en-US" sz="2400" dirty="0"/>
              <a:t> Responsibility Principle ) coined by Robert C. Martin is being adopted.</a:t>
            </a:r>
          </a:p>
          <a:p>
            <a:pPr marL="285750" indent="-285750">
              <a:buFont typeface="Arial" charset="0"/>
              <a:buChar char="•"/>
            </a:pPr>
            <a:r>
              <a:rPr lang="en-US" sz="2400" dirty="0"/>
              <a:t>Gather together those things that change for the same reasons and separate those things that change for different reasons</a:t>
            </a:r>
          </a:p>
        </p:txBody>
      </p:sp>
    </p:spTree>
    <p:extLst>
      <p:ext uri="{BB962C8B-B14F-4D97-AF65-F5344CB8AC3E}">
        <p14:creationId xmlns:p14="http://schemas.microsoft.com/office/powerpoint/2010/main" val="1869546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0DB4B74-6B6A-D446-925B-F2D228C4C2F0}"/>
              </a:ext>
            </a:extLst>
          </p:cNvPr>
          <p:cNvPicPr>
            <a:picLocks noChangeAspect="1"/>
          </p:cNvPicPr>
          <p:nvPr/>
        </p:nvPicPr>
        <p:blipFill>
          <a:blip r:embed="rId3"/>
          <a:stretch>
            <a:fillRect/>
          </a:stretch>
        </p:blipFill>
        <p:spPr>
          <a:xfrm>
            <a:off x="988219" y="1142999"/>
            <a:ext cx="7317581" cy="4667693"/>
          </a:xfrm>
          <a:prstGeom prst="rect">
            <a:avLst/>
          </a:prstGeom>
        </p:spPr>
      </p:pic>
    </p:spTree>
    <p:extLst>
      <p:ext uri="{BB962C8B-B14F-4D97-AF65-F5344CB8AC3E}">
        <p14:creationId xmlns:p14="http://schemas.microsoft.com/office/powerpoint/2010/main" val="2754579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Service-Centric</a:t>
            </a:r>
          </a:p>
        </p:txBody>
      </p:sp>
      <p:sp>
        <p:nvSpPr>
          <p:cNvPr id="3" name="Rectangle 2"/>
          <p:cNvSpPr/>
          <p:nvPr/>
        </p:nvSpPr>
        <p:spPr>
          <a:xfrm>
            <a:off x="276720" y="685800"/>
            <a:ext cx="8638680" cy="56388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400" dirty="0"/>
              <a:t>Are the software application that results in writing code which gets exposed, typically over a network via one of many interfaces.</a:t>
            </a:r>
          </a:p>
          <a:p>
            <a:pPr marL="285750" indent="-285750">
              <a:buFont typeface="Arial" charset="0"/>
              <a:buChar char="•"/>
            </a:pPr>
            <a:r>
              <a:rPr lang="en-US" sz="2400" dirty="0"/>
              <a:t>These interfaces are effectively endpoints to business functionality (services) tend to share the following attributes:</a:t>
            </a:r>
          </a:p>
          <a:p>
            <a:pPr marL="742950" lvl="1" indent="-285750">
              <a:buFont typeface="Arial" charset="0"/>
              <a:buChar char="•"/>
            </a:pPr>
            <a:r>
              <a:rPr lang="en-US" sz="2400" dirty="0"/>
              <a:t>are self-contained</a:t>
            </a:r>
          </a:p>
          <a:p>
            <a:pPr marL="742950" lvl="1" indent="-285750">
              <a:buFont typeface="Arial" charset="0"/>
              <a:buChar char="•"/>
            </a:pPr>
            <a:r>
              <a:rPr lang="en-US" sz="2400" dirty="0"/>
              <a:t>are “black boxes” to users of the service</a:t>
            </a:r>
          </a:p>
          <a:p>
            <a:pPr marL="742950" lvl="1" indent="-285750">
              <a:buFont typeface="Arial" charset="0"/>
              <a:buChar char="•"/>
            </a:pPr>
            <a:r>
              <a:rPr lang="en-US" sz="2400" dirty="0"/>
              <a:t>models a set of activities with specific inputs and outputs, for example, provide customer data, get weather data and so on</a:t>
            </a:r>
          </a:p>
          <a:p>
            <a:pPr marL="742950" lvl="1" indent="-285750">
              <a:buFont typeface="Arial" charset="0"/>
              <a:buChar char="•"/>
            </a:pPr>
            <a:r>
              <a:rPr lang="en-US" sz="2400" dirty="0"/>
              <a:t>Different from a traditional, monolithic architecture.</a:t>
            </a:r>
          </a:p>
          <a:p>
            <a:pPr marL="742950" lvl="1" indent="-285750">
              <a:buFont typeface="Arial" charset="0"/>
              <a:buChar char="•"/>
            </a:pPr>
            <a:r>
              <a:rPr lang="en-US" sz="2400" dirty="0"/>
              <a:t>Every service will have its own responsibility</a:t>
            </a:r>
          </a:p>
          <a:p>
            <a:pPr marL="742950" lvl="1" indent="-285750">
              <a:buFont typeface="Arial" charset="0"/>
              <a:buChar char="•"/>
            </a:pPr>
            <a:r>
              <a:rPr lang="en-US" sz="2400" dirty="0"/>
              <a:t>Scalable agile approaches</a:t>
            </a:r>
          </a:p>
          <a:p>
            <a:pPr marL="742950" lvl="1" indent="-285750">
              <a:buFont typeface="Arial" charset="0"/>
              <a:buChar char="•"/>
            </a:pPr>
            <a:r>
              <a:rPr lang="en-US" sz="2400" dirty="0"/>
              <a:t>Flexibility</a:t>
            </a:r>
          </a:p>
          <a:p>
            <a:pPr marL="742950" lvl="1" indent="-285750">
              <a:buFont typeface="Arial" charset="0"/>
              <a:buChar char="•"/>
            </a:pPr>
            <a:r>
              <a:rPr lang="en-US" sz="2400" dirty="0"/>
              <a:t>Decoupled Services</a:t>
            </a:r>
          </a:p>
          <a:p>
            <a:pPr marL="742950" lvl="1" indent="-285750">
              <a:buFont typeface="Arial" charset="0"/>
              <a:buChar char="•"/>
            </a:pPr>
            <a:r>
              <a:rPr lang="en-US" sz="2400" dirty="0"/>
              <a:t>Independently Deployable</a:t>
            </a:r>
          </a:p>
          <a:p>
            <a:pPr marL="742950" lvl="1" indent="-285750">
              <a:buFont typeface="Arial" charset="0"/>
              <a:buChar char="•"/>
            </a:pPr>
            <a:r>
              <a:rPr lang="en-US" sz="2400" dirty="0"/>
              <a:t>Application Modularity</a:t>
            </a:r>
          </a:p>
        </p:txBody>
      </p:sp>
    </p:spTree>
    <p:extLst>
      <p:ext uri="{BB962C8B-B14F-4D97-AF65-F5344CB8AC3E}">
        <p14:creationId xmlns:p14="http://schemas.microsoft.com/office/powerpoint/2010/main" val="6589701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SOA</a:t>
            </a:r>
          </a:p>
        </p:txBody>
      </p:sp>
      <p:sp>
        <p:nvSpPr>
          <p:cNvPr id="3" name="Rectangle 2"/>
          <p:cNvSpPr/>
          <p:nvPr/>
        </p:nvSpPr>
        <p:spPr>
          <a:xfrm>
            <a:off x="276720" y="685800"/>
            <a:ext cx="8638680" cy="56388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400" dirty="0"/>
              <a:t> is a software architecture, where distinct components of the application provide services to other components via a communications protocol over a network.</a:t>
            </a:r>
          </a:p>
          <a:p>
            <a:pPr marL="285750" indent="-285750">
              <a:buFont typeface="Arial" charset="0"/>
              <a:buChar char="•"/>
            </a:pPr>
            <a:r>
              <a:rPr lang="en-US" sz="2400" dirty="0"/>
              <a:t>These distinct services carry out some small functions, such as validating payment, creating a user account, or providing social log-in. </a:t>
            </a:r>
          </a:p>
          <a:p>
            <a:pPr marL="285750" indent="-285750">
              <a:buFont typeface="Arial" charset="0"/>
              <a:buChar char="•"/>
            </a:pPr>
            <a:r>
              <a:rPr lang="en-US" sz="2400" dirty="0"/>
              <a:t>It is less about how to modularize an application, and more about how to compose an application by integration of distributed, separately-maintained and deployed software components.</a:t>
            </a:r>
          </a:p>
          <a:p>
            <a:pPr marL="285750" indent="-285750">
              <a:buFont typeface="Arial" charset="0"/>
              <a:buChar char="•"/>
            </a:pPr>
            <a:r>
              <a:rPr lang="en-US" sz="2400" dirty="0"/>
              <a:t>It is enabled by technologies and standards</a:t>
            </a:r>
          </a:p>
          <a:p>
            <a:pPr marL="285750" indent="-285750">
              <a:buFont typeface="Arial" charset="0"/>
              <a:buChar char="•"/>
            </a:pPr>
            <a:r>
              <a:rPr lang="en-US" sz="2400" dirty="0"/>
              <a:t> 2 main roles in SOA, a service provider, and a service consumer</a:t>
            </a:r>
          </a:p>
          <a:p>
            <a:pPr marL="285750" indent="-285750">
              <a:buFont typeface="Arial" charset="0"/>
              <a:buChar char="•"/>
            </a:pPr>
            <a:r>
              <a:rPr lang="en-US" sz="2400" dirty="0"/>
              <a:t>include services for infrastructure, platforms, and applications.</a:t>
            </a:r>
          </a:p>
          <a:p>
            <a:pPr marL="285750" indent="-285750">
              <a:buFont typeface="Arial" charset="0"/>
              <a:buChar char="•"/>
            </a:pPr>
            <a:r>
              <a:rPr lang="en-US" sz="2400" dirty="0"/>
              <a:t> Protocols often associated with SOA are XML and SOAP.</a:t>
            </a:r>
          </a:p>
        </p:txBody>
      </p:sp>
    </p:spTree>
    <p:extLst>
      <p:ext uri="{BB962C8B-B14F-4D97-AF65-F5344CB8AC3E}">
        <p14:creationId xmlns:p14="http://schemas.microsoft.com/office/powerpoint/2010/main" val="2521463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SOA Services</a:t>
            </a:r>
          </a:p>
        </p:txBody>
      </p:sp>
      <p:sp>
        <p:nvSpPr>
          <p:cNvPr id="3" name="Rectangle 2"/>
          <p:cNvSpPr/>
          <p:nvPr/>
        </p:nvSpPr>
        <p:spPr>
          <a:xfrm>
            <a:off x="276720" y="685800"/>
            <a:ext cx="8638680" cy="56388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400" dirty="0"/>
              <a:t>SOA delivers four different types of services:</a:t>
            </a:r>
          </a:p>
          <a:p>
            <a:pPr marL="285750" indent="-285750">
              <a:buFont typeface="Arial" charset="0"/>
              <a:buChar char="•"/>
            </a:pPr>
            <a:r>
              <a:rPr lang="en-US" sz="2400" dirty="0"/>
              <a:t>Functional services are used for business operations</a:t>
            </a:r>
          </a:p>
          <a:p>
            <a:pPr marL="285750" indent="-285750">
              <a:buFont typeface="Arial" charset="0"/>
              <a:buChar char="•"/>
            </a:pPr>
            <a:r>
              <a:rPr lang="en-US" sz="2400" dirty="0"/>
              <a:t>Enterprise services implement the functionality</a:t>
            </a:r>
          </a:p>
          <a:p>
            <a:pPr marL="285750" indent="-285750">
              <a:buFont typeface="Arial" charset="0"/>
              <a:buChar char="•"/>
            </a:pPr>
            <a:r>
              <a:rPr lang="en-US" sz="2400" dirty="0"/>
              <a:t>Application services are specific for developing and deploying apps </a:t>
            </a:r>
          </a:p>
          <a:p>
            <a:pPr marL="285750" indent="-285750">
              <a:buFont typeface="Arial" charset="0"/>
              <a:buChar char="•"/>
            </a:pPr>
            <a:r>
              <a:rPr lang="en-US" sz="2400" dirty="0"/>
              <a:t>Infrastructure services are for non-functional processes such as security and authentication</a:t>
            </a:r>
          </a:p>
          <a:p>
            <a:pPr marL="285750" indent="-285750">
              <a:buFont typeface="Arial" charset="0"/>
              <a:buChar char="•"/>
            </a:pPr>
            <a:r>
              <a:rPr lang="en-US" sz="2400" dirty="0"/>
              <a:t>Traditionally, SOA involves an enterprise service bus (ESB) as a means of coordinating and controlling these services.   </a:t>
            </a:r>
          </a:p>
        </p:txBody>
      </p:sp>
    </p:spTree>
    <p:extLst>
      <p:ext uri="{BB962C8B-B14F-4D97-AF65-F5344CB8AC3E}">
        <p14:creationId xmlns:p14="http://schemas.microsoft.com/office/powerpoint/2010/main" val="2401742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Microservices</a:t>
            </a:r>
          </a:p>
        </p:txBody>
      </p:sp>
      <p:sp>
        <p:nvSpPr>
          <p:cNvPr id="3" name="Rectangle 2"/>
          <p:cNvSpPr/>
          <p:nvPr/>
        </p:nvSpPr>
        <p:spPr>
          <a:xfrm>
            <a:off x="276720" y="685800"/>
            <a:ext cx="8638680" cy="56388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400" dirty="0"/>
              <a:t>Next step in the evolution of Service-Oriented Architectures</a:t>
            </a:r>
          </a:p>
          <a:p>
            <a:pPr marL="285750" indent="-285750">
              <a:buFont typeface="Arial" charset="0"/>
              <a:buChar char="•"/>
            </a:pPr>
            <a:r>
              <a:rPr lang="en-US" sz="2400" dirty="0"/>
              <a:t>A way of developing software, web or mobile applications as suites of independent services — </a:t>
            </a:r>
            <a:r>
              <a:rPr lang="en-US" sz="2400" dirty="0" err="1"/>
              <a:t>a.k.a</a:t>
            </a:r>
            <a:r>
              <a:rPr lang="en-US" sz="2400" dirty="0"/>
              <a:t> microservices. </a:t>
            </a:r>
          </a:p>
          <a:p>
            <a:pPr marL="285750" indent="-285750">
              <a:buFont typeface="Arial" charset="0"/>
              <a:buChar char="•"/>
            </a:pPr>
            <a:r>
              <a:rPr lang="en-US" sz="2400" dirty="0"/>
              <a:t>These services are created to serve only one specific business function completely independent of each other</a:t>
            </a:r>
          </a:p>
          <a:p>
            <a:pPr marL="285750" indent="-285750">
              <a:buFont typeface="Arial" charset="0"/>
              <a:buChar char="•"/>
            </a:pPr>
            <a:r>
              <a:rPr lang="en-US" sz="2400" dirty="0"/>
              <a:t>Centralized services management is almost non-existent and the microservices use lightweight HTTP, REST or Thrift APIs for communicating between themselves.</a:t>
            </a:r>
          </a:p>
          <a:p>
            <a:pPr marL="285750" indent="-285750">
              <a:buFont typeface="Arial" charset="0"/>
              <a:buChar char="•"/>
            </a:pPr>
            <a:r>
              <a:rPr lang="en-US" sz="2400" dirty="0"/>
              <a:t>services in microservices communicate via application programming interfaces (APIs) and are organized around a particular business domain.</a:t>
            </a:r>
          </a:p>
          <a:p>
            <a:pPr marL="285750" indent="-285750">
              <a:buFont typeface="Arial" charset="0"/>
              <a:buChar char="•"/>
            </a:pPr>
            <a:r>
              <a:rPr lang="en-US" sz="2400" dirty="0"/>
              <a:t>More Fault Tolerance</a:t>
            </a:r>
          </a:p>
        </p:txBody>
      </p:sp>
    </p:spTree>
    <p:extLst>
      <p:ext uri="{BB962C8B-B14F-4D97-AF65-F5344CB8AC3E}">
        <p14:creationId xmlns:p14="http://schemas.microsoft.com/office/powerpoint/2010/main" val="2680561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B9FC1B5A-C453-A140-AD3C-B9A165D3E944}"/>
              </a:ext>
            </a:extLst>
          </p:cNvPr>
          <p:cNvGraphicFramePr>
            <a:graphicFrameLocks noGrp="1"/>
          </p:cNvGraphicFramePr>
          <p:nvPr>
            <p:extLst>
              <p:ext uri="{D42A27DB-BD31-4B8C-83A1-F6EECF244321}">
                <p14:modId xmlns:p14="http://schemas.microsoft.com/office/powerpoint/2010/main" val="3266332817"/>
              </p:ext>
            </p:extLst>
          </p:nvPr>
        </p:nvGraphicFramePr>
        <p:xfrm>
          <a:off x="304800" y="42594"/>
          <a:ext cx="8534400" cy="6663006"/>
        </p:xfrm>
        <a:graphic>
          <a:graphicData uri="http://schemas.openxmlformats.org/drawingml/2006/table">
            <a:tbl>
              <a:tblPr/>
              <a:tblGrid>
                <a:gridCol w="2844800">
                  <a:extLst>
                    <a:ext uri="{9D8B030D-6E8A-4147-A177-3AD203B41FA5}">
                      <a16:colId xmlns:a16="http://schemas.microsoft.com/office/drawing/2014/main" val="1199096282"/>
                    </a:ext>
                  </a:extLst>
                </a:gridCol>
                <a:gridCol w="2844800">
                  <a:extLst>
                    <a:ext uri="{9D8B030D-6E8A-4147-A177-3AD203B41FA5}">
                      <a16:colId xmlns:a16="http://schemas.microsoft.com/office/drawing/2014/main" val="1998845468"/>
                    </a:ext>
                  </a:extLst>
                </a:gridCol>
                <a:gridCol w="2844800">
                  <a:extLst>
                    <a:ext uri="{9D8B030D-6E8A-4147-A177-3AD203B41FA5}">
                      <a16:colId xmlns:a16="http://schemas.microsoft.com/office/drawing/2014/main" val="663314874"/>
                    </a:ext>
                  </a:extLst>
                </a:gridCol>
              </a:tblGrid>
              <a:tr h="296722">
                <a:tc>
                  <a:txBody>
                    <a:bodyPr/>
                    <a:lstStyle/>
                    <a:p>
                      <a:r>
                        <a:rPr lang="en-US" sz="1800">
                          <a:effectLst/>
                        </a:rPr>
                        <a:t> </a:t>
                      </a:r>
                    </a:p>
                  </a:txBody>
                  <a:tcPr marL="65706" marR="65706" marT="32853" marB="32853" anchor="ctr">
                    <a:lnL>
                      <a:noFill/>
                    </a:lnL>
                    <a:lnR>
                      <a:noFill/>
                    </a:lnR>
                    <a:lnT>
                      <a:noFill/>
                    </a:lnT>
                    <a:lnB>
                      <a:noFill/>
                    </a:lnB>
                    <a:solidFill>
                      <a:srgbClr val="F7F7F7"/>
                    </a:solidFill>
                  </a:tcPr>
                </a:tc>
                <a:tc>
                  <a:txBody>
                    <a:bodyPr/>
                    <a:lstStyle/>
                    <a:p>
                      <a:r>
                        <a:rPr lang="en-US" sz="1800" b="1">
                          <a:effectLst/>
                        </a:rPr>
                        <a:t>Microservices</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b="1">
                          <a:effectLst/>
                        </a:rPr>
                        <a:t>SOA</a:t>
                      </a:r>
                      <a:endParaRPr lang="en-US" sz="1800">
                        <a:effectLst/>
                      </a:endParaRP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3636535801"/>
                  </a:ext>
                </a:extLst>
              </a:tr>
              <a:tr h="742369">
                <a:tc>
                  <a:txBody>
                    <a:bodyPr/>
                    <a:lstStyle/>
                    <a:p>
                      <a:r>
                        <a:rPr lang="en-US" sz="1800" b="1">
                          <a:effectLst/>
                        </a:rPr>
                        <a:t>Architecture</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Designed to host services which can function independently</a:t>
                      </a:r>
                    </a:p>
                  </a:txBody>
                  <a:tcPr marL="65706" marR="65706" marT="32853" marB="32853" anchor="ctr">
                    <a:lnL>
                      <a:noFill/>
                    </a:lnL>
                    <a:lnR>
                      <a:noFill/>
                    </a:lnR>
                    <a:lnT>
                      <a:noFill/>
                    </a:lnT>
                    <a:lnB>
                      <a:noFill/>
                    </a:lnB>
                    <a:solidFill>
                      <a:srgbClr val="F7F7F7"/>
                    </a:solidFill>
                  </a:tcPr>
                </a:tc>
                <a:tc>
                  <a:txBody>
                    <a:bodyPr/>
                    <a:lstStyle/>
                    <a:p>
                      <a:r>
                        <a:rPr lang="en-US" sz="1800">
                          <a:effectLst/>
                        </a:rPr>
                        <a:t>Designed to share resources across services</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3520273350"/>
                  </a:ext>
                </a:extLst>
              </a:tr>
              <a:tr h="519546">
                <a:tc>
                  <a:txBody>
                    <a:bodyPr/>
                    <a:lstStyle/>
                    <a:p>
                      <a:r>
                        <a:rPr lang="en-US" sz="1800" b="1">
                          <a:effectLst/>
                        </a:rPr>
                        <a:t>Component sharing</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Typically does not involve component sharing </a:t>
                      </a:r>
                    </a:p>
                  </a:txBody>
                  <a:tcPr marL="65706" marR="65706" marT="32853" marB="32853" anchor="ctr">
                    <a:lnL>
                      <a:noFill/>
                    </a:lnL>
                    <a:lnR>
                      <a:noFill/>
                    </a:lnR>
                    <a:lnT>
                      <a:noFill/>
                    </a:lnT>
                    <a:lnB>
                      <a:noFill/>
                    </a:lnB>
                    <a:solidFill>
                      <a:srgbClr val="F7F7F7"/>
                    </a:solidFill>
                  </a:tcPr>
                </a:tc>
                <a:tc>
                  <a:txBody>
                    <a:bodyPr/>
                    <a:lstStyle/>
                    <a:p>
                      <a:r>
                        <a:rPr lang="en-US" sz="1800">
                          <a:effectLst/>
                        </a:rPr>
                        <a:t>Frequently involves component sharing</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3603590837"/>
                  </a:ext>
                </a:extLst>
              </a:tr>
              <a:tr h="519546">
                <a:tc>
                  <a:txBody>
                    <a:bodyPr/>
                    <a:lstStyle/>
                    <a:p>
                      <a:r>
                        <a:rPr lang="en-US" sz="1800" b="1">
                          <a:effectLst/>
                        </a:rPr>
                        <a:t>Granularity</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Fine-grained services</a:t>
                      </a:r>
                    </a:p>
                  </a:txBody>
                  <a:tcPr marL="65706" marR="65706" marT="32853" marB="32853" anchor="ctr">
                    <a:lnL>
                      <a:noFill/>
                    </a:lnL>
                    <a:lnR>
                      <a:noFill/>
                    </a:lnR>
                    <a:lnT>
                      <a:noFill/>
                    </a:lnT>
                    <a:lnB>
                      <a:noFill/>
                    </a:lnB>
                    <a:solidFill>
                      <a:srgbClr val="F7F7F7"/>
                    </a:solidFill>
                  </a:tcPr>
                </a:tc>
                <a:tc>
                  <a:txBody>
                    <a:bodyPr/>
                    <a:lstStyle/>
                    <a:p>
                      <a:r>
                        <a:rPr lang="en-US" sz="1800">
                          <a:effectLst/>
                        </a:rPr>
                        <a:t>Larger, more modular services</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1547765988"/>
                  </a:ext>
                </a:extLst>
              </a:tr>
              <a:tr h="519546">
                <a:tc>
                  <a:txBody>
                    <a:bodyPr/>
                    <a:lstStyle/>
                    <a:p>
                      <a:r>
                        <a:rPr lang="en-US" sz="1800" b="1">
                          <a:effectLst/>
                        </a:rPr>
                        <a:t>Data storage</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Each service can have an independent data storage</a:t>
                      </a:r>
                    </a:p>
                  </a:txBody>
                  <a:tcPr marL="65706" marR="65706" marT="32853" marB="32853" anchor="ctr">
                    <a:lnL>
                      <a:noFill/>
                    </a:lnL>
                    <a:lnR>
                      <a:noFill/>
                    </a:lnR>
                    <a:lnT>
                      <a:noFill/>
                    </a:lnT>
                    <a:lnB>
                      <a:noFill/>
                    </a:lnB>
                    <a:solidFill>
                      <a:srgbClr val="F7F7F7"/>
                    </a:solidFill>
                  </a:tcPr>
                </a:tc>
                <a:tc>
                  <a:txBody>
                    <a:bodyPr/>
                    <a:lstStyle/>
                    <a:p>
                      <a:r>
                        <a:rPr lang="en-US" sz="1800">
                          <a:effectLst/>
                        </a:rPr>
                        <a:t>Involves sharing data storage between services</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30847794"/>
                  </a:ext>
                </a:extLst>
              </a:tr>
              <a:tr h="519546">
                <a:tc>
                  <a:txBody>
                    <a:bodyPr/>
                    <a:lstStyle/>
                    <a:p>
                      <a:r>
                        <a:rPr lang="en-US" sz="1800" b="1">
                          <a:effectLst/>
                        </a:rPr>
                        <a:t>Governance</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Requires collaboration between teams</a:t>
                      </a:r>
                    </a:p>
                  </a:txBody>
                  <a:tcPr marL="65706" marR="65706" marT="32853" marB="32853" anchor="ctr">
                    <a:lnL>
                      <a:noFill/>
                    </a:lnL>
                    <a:lnR>
                      <a:noFill/>
                    </a:lnR>
                    <a:lnT>
                      <a:noFill/>
                    </a:lnT>
                    <a:lnB>
                      <a:noFill/>
                    </a:lnB>
                    <a:solidFill>
                      <a:srgbClr val="F7F7F7"/>
                    </a:solidFill>
                  </a:tcPr>
                </a:tc>
                <a:tc>
                  <a:txBody>
                    <a:bodyPr/>
                    <a:lstStyle/>
                    <a:p>
                      <a:r>
                        <a:rPr lang="en-US" sz="1800">
                          <a:effectLst/>
                        </a:rPr>
                        <a:t>Common governance protocols across teams </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141373903"/>
                  </a:ext>
                </a:extLst>
              </a:tr>
              <a:tr h="519546">
                <a:tc>
                  <a:txBody>
                    <a:bodyPr/>
                    <a:lstStyle/>
                    <a:p>
                      <a:r>
                        <a:rPr lang="en-US" sz="1800" b="1">
                          <a:effectLst/>
                        </a:rPr>
                        <a:t>Size and scope</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Better for smaller and web-based applications</a:t>
                      </a:r>
                    </a:p>
                  </a:txBody>
                  <a:tcPr marL="65706" marR="65706" marT="32853" marB="32853" anchor="ctr">
                    <a:lnL>
                      <a:noFill/>
                    </a:lnL>
                    <a:lnR>
                      <a:noFill/>
                    </a:lnR>
                    <a:lnT>
                      <a:noFill/>
                    </a:lnT>
                    <a:lnB>
                      <a:noFill/>
                    </a:lnB>
                    <a:solidFill>
                      <a:srgbClr val="F7F7F7"/>
                    </a:solidFill>
                  </a:tcPr>
                </a:tc>
                <a:tc>
                  <a:txBody>
                    <a:bodyPr/>
                    <a:lstStyle/>
                    <a:p>
                      <a:r>
                        <a:rPr lang="en-US" sz="1800">
                          <a:effectLst/>
                        </a:rPr>
                        <a:t>Better for large scale integrations</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614332901"/>
                  </a:ext>
                </a:extLst>
              </a:tr>
              <a:tr h="519546">
                <a:tc>
                  <a:txBody>
                    <a:bodyPr/>
                    <a:lstStyle/>
                    <a:p>
                      <a:r>
                        <a:rPr lang="en-US" sz="1800" b="1">
                          <a:effectLst/>
                        </a:rPr>
                        <a:t>Communication</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Communicates through an API layer</a:t>
                      </a:r>
                    </a:p>
                  </a:txBody>
                  <a:tcPr marL="65706" marR="65706" marT="32853" marB="32853" anchor="ctr">
                    <a:lnL>
                      <a:noFill/>
                    </a:lnL>
                    <a:lnR>
                      <a:noFill/>
                    </a:lnR>
                    <a:lnT>
                      <a:noFill/>
                    </a:lnT>
                    <a:lnB>
                      <a:noFill/>
                    </a:lnB>
                    <a:solidFill>
                      <a:srgbClr val="F7F7F7"/>
                    </a:solidFill>
                  </a:tcPr>
                </a:tc>
                <a:tc>
                  <a:txBody>
                    <a:bodyPr/>
                    <a:lstStyle/>
                    <a:p>
                      <a:r>
                        <a:rPr lang="en-US" sz="1800">
                          <a:effectLst/>
                        </a:rPr>
                        <a:t>Communicates through an ESB</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1097382764"/>
                  </a:ext>
                </a:extLst>
              </a:tr>
              <a:tr h="519546">
                <a:tc>
                  <a:txBody>
                    <a:bodyPr/>
                    <a:lstStyle/>
                    <a:p>
                      <a:r>
                        <a:rPr lang="en-US" sz="1800" b="1">
                          <a:effectLst/>
                        </a:rPr>
                        <a:t>Coupling and cohesion</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Relies on bounded context for coupling</a:t>
                      </a:r>
                    </a:p>
                  </a:txBody>
                  <a:tcPr marL="65706" marR="65706" marT="32853" marB="32853" anchor="ctr">
                    <a:lnL>
                      <a:noFill/>
                    </a:lnL>
                    <a:lnR>
                      <a:noFill/>
                    </a:lnR>
                    <a:lnT>
                      <a:noFill/>
                    </a:lnT>
                    <a:lnB>
                      <a:noFill/>
                    </a:lnB>
                    <a:solidFill>
                      <a:srgbClr val="F7F7F7"/>
                    </a:solidFill>
                  </a:tcPr>
                </a:tc>
                <a:tc>
                  <a:txBody>
                    <a:bodyPr/>
                    <a:lstStyle/>
                    <a:p>
                      <a:r>
                        <a:rPr lang="en-US" sz="1800" dirty="0">
                          <a:effectLst/>
                        </a:rPr>
                        <a:t>Relies on sharing resources</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828239065"/>
                  </a:ext>
                </a:extLst>
              </a:tr>
              <a:tr h="519546">
                <a:tc>
                  <a:txBody>
                    <a:bodyPr/>
                    <a:lstStyle/>
                    <a:p>
                      <a:r>
                        <a:rPr lang="en-US" sz="1800" b="1">
                          <a:effectLst/>
                        </a:rPr>
                        <a:t>Remote services</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Uses REST and JMS</a:t>
                      </a:r>
                    </a:p>
                  </a:txBody>
                  <a:tcPr marL="65706" marR="65706" marT="32853" marB="32853" anchor="ctr">
                    <a:lnL>
                      <a:noFill/>
                    </a:lnL>
                    <a:lnR>
                      <a:noFill/>
                    </a:lnR>
                    <a:lnT>
                      <a:noFill/>
                    </a:lnT>
                    <a:lnB>
                      <a:noFill/>
                    </a:lnB>
                    <a:solidFill>
                      <a:srgbClr val="F7F7F7"/>
                    </a:solidFill>
                  </a:tcPr>
                </a:tc>
                <a:tc>
                  <a:txBody>
                    <a:bodyPr/>
                    <a:lstStyle/>
                    <a:p>
                      <a:r>
                        <a:rPr lang="en-US" sz="1800">
                          <a:effectLst/>
                        </a:rPr>
                        <a:t>Uses protocols like SOAP and AMQP</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1243707368"/>
                  </a:ext>
                </a:extLst>
              </a:tr>
              <a:tr h="519546">
                <a:tc>
                  <a:txBody>
                    <a:bodyPr/>
                    <a:lstStyle/>
                    <a:p>
                      <a:r>
                        <a:rPr lang="en-US" sz="1800" b="1">
                          <a:effectLst/>
                        </a:rPr>
                        <a:t>Deployment</a:t>
                      </a:r>
                      <a:endParaRPr lang="en-US" sz="1800">
                        <a:effectLst/>
                      </a:endParaRPr>
                    </a:p>
                  </a:txBody>
                  <a:tcPr marL="65706" marR="65706" marT="32853" marB="32853" anchor="ctr">
                    <a:lnL>
                      <a:noFill/>
                    </a:lnL>
                    <a:lnR>
                      <a:noFill/>
                    </a:lnR>
                    <a:lnT>
                      <a:noFill/>
                    </a:lnT>
                    <a:lnB>
                      <a:noFill/>
                    </a:lnB>
                    <a:solidFill>
                      <a:srgbClr val="F7F7F7"/>
                    </a:solidFill>
                  </a:tcPr>
                </a:tc>
                <a:tc>
                  <a:txBody>
                    <a:bodyPr/>
                    <a:lstStyle/>
                    <a:p>
                      <a:r>
                        <a:rPr lang="en-US" sz="1800">
                          <a:effectLst/>
                        </a:rPr>
                        <a:t>Quick and easy deployment</a:t>
                      </a:r>
                    </a:p>
                  </a:txBody>
                  <a:tcPr marL="65706" marR="65706" marT="32853" marB="32853" anchor="ctr">
                    <a:lnL>
                      <a:noFill/>
                    </a:lnL>
                    <a:lnR>
                      <a:noFill/>
                    </a:lnR>
                    <a:lnT>
                      <a:noFill/>
                    </a:lnT>
                    <a:lnB>
                      <a:noFill/>
                    </a:lnB>
                    <a:solidFill>
                      <a:srgbClr val="F7F7F7"/>
                    </a:solidFill>
                  </a:tcPr>
                </a:tc>
                <a:tc>
                  <a:txBody>
                    <a:bodyPr/>
                    <a:lstStyle/>
                    <a:p>
                      <a:r>
                        <a:rPr lang="en-US" sz="1800" dirty="0">
                          <a:effectLst/>
                        </a:rPr>
                        <a:t>Less flexibility in deployment</a:t>
                      </a:r>
                    </a:p>
                  </a:txBody>
                  <a:tcPr marL="65706" marR="65706" marT="32853" marB="32853" anchor="ctr">
                    <a:lnL>
                      <a:noFill/>
                    </a:lnL>
                    <a:lnR>
                      <a:noFill/>
                    </a:lnR>
                    <a:lnT>
                      <a:noFill/>
                    </a:lnT>
                    <a:lnB>
                      <a:noFill/>
                    </a:lnB>
                    <a:solidFill>
                      <a:srgbClr val="F7F7F7"/>
                    </a:solidFill>
                  </a:tcPr>
                </a:tc>
                <a:extLst>
                  <a:ext uri="{0D108BD9-81ED-4DB2-BD59-A6C34878D82A}">
                    <a16:rowId xmlns:a16="http://schemas.microsoft.com/office/drawing/2014/main" val="836584121"/>
                  </a:ext>
                </a:extLst>
              </a:tr>
            </a:tbl>
          </a:graphicData>
        </a:graphic>
      </p:graphicFrame>
    </p:spTree>
    <p:extLst>
      <p:ext uri="{BB962C8B-B14F-4D97-AF65-F5344CB8AC3E}">
        <p14:creationId xmlns:p14="http://schemas.microsoft.com/office/powerpoint/2010/main" val="12626951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830AB8-5F25-B54C-85AB-294582202F06}"/>
              </a:ext>
            </a:extLst>
          </p:cNvPr>
          <p:cNvPicPr>
            <a:picLocks noChangeAspect="1"/>
          </p:cNvPicPr>
          <p:nvPr/>
        </p:nvPicPr>
        <p:blipFill>
          <a:blip r:embed="rId3"/>
          <a:stretch>
            <a:fillRect/>
          </a:stretch>
        </p:blipFill>
        <p:spPr>
          <a:xfrm>
            <a:off x="914400" y="-38405"/>
            <a:ext cx="7162800" cy="6790335"/>
          </a:xfrm>
          <a:prstGeom prst="rect">
            <a:avLst/>
          </a:prstGeom>
        </p:spPr>
      </p:pic>
    </p:spTree>
    <p:extLst>
      <p:ext uri="{BB962C8B-B14F-4D97-AF65-F5344CB8AC3E}">
        <p14:creationId xmlns:p14="http://schemas.microsoft.com/office/powerpoint/2010/main" val="36384950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3aedc42bc84ed5ed12c401c959f3d34aea17c8"/>
</p:tagLst>
</file>

<file path=ppt/theme/theme1.xml><?xml version="1.0" encoding="utf-8"?>
<a:theme xmlns:a="http://schemas.openxmlformats.org/drawingml/2006/main" name="CT_Core_Java_OO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ersion_x0020_No_x002e_ xmlns="5b0b727f-9d55-4674-90df-9368557459d7">1.0</Version_x0020_No_x002e_>
    <Document_x0020_Summary xmlns="5b0b727f-9d55-4674-90df-9368557459d7">The blank ppt template is used for preparing presentations  aligned with CitiusTech powerpoint guidelines. </Document_x0020_Summary>
    <Rel_x0020_Date xmlns="3f0a5add-00cc-4c5e-8a54-6b524d8608b8">2012-11-11T18:30:00+00:00</Rel_x0020_Date>
    <Version_x0020_No xmlns="5b0b727f-9d55-4674-90df-9368557459d7">1.0</Version_x0020_No>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1A300ECBFD16143AC8B3E6881EC19E4" ma:contentTypeVersion="6" ma:contentTypeDescription="Create a new document." ma:contentTypeScope="" ma:versionID="3a3d1758f0533e4a63e0706672344207">
  <xsd:schema xmlns:xsd="http://www.w3.org/2001/XMLSchema" xmlns:xs="http://www.w3.org/2001/XMLSchema" xmlns:p="http://schemas.microsoft.com/office/2006/metadata/properties" xmlns:ns2="5b0b727f-9d55-4674-90df-9368557459d7" xmlns:ns3="3f0a5add-00cc-4c5e-8a54-6b524d8608b8" targetNamespace="http://schemas.microsoft.com/office/2006/metadata/properties" ma:root="true" ma:fieldsID="0b9e00dfdebadb8b416f9476785e5085" ns2:_="" ns3:_="">
    <xsd:import namespace="5b0b727f-9d55-4674-90df-9368557459d7"/>
    <xsd:import namespace="3f0a5add-00cc-4c5e-8a54-6b524d8608b8"/>
    <xsd:element name="properties">
      <xsd:complexType>
        <xsd:sequence>
          <xsd:element name="documentManagement">
            <xsd:complexType>
              <xsd:all>
                <xsd:element ref="ns2:Document_x0020_Summary" minOccurs="0"/>
                <xsd:element ref="ns2:Version_x0020_No_x002e_" minOccurs="0"/>
                <xsd:element ref="ns3:Rel_x0020_Date" minOccurs="0"/>
                <xsd:element ref="ns2:Version_x0020_N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0b727f-9d55-4674-90df-9368557459d7" elementFormDefault="qualified">
    <xsd:import namespace="http://schemas.microsoft.com/office/2006/documentManagement/types"/>
    <xsd:import namespace="http://schemas.microsoft.com/office/infopath/2007/PartnerControls"/>
    <xsd:element name="Document_x0020_Summary" ma:index="8" nillable="true" ma:displayName="Document Summary" ma:internalName="Document_x0020_Summary">
      <xsd:simpleType>
        <xsd:restriction base="dms:Note">
          <xsd:maxLength value="255"/>
        </xsd:restriction>
      </xsd:simpleType>
    </xsd:element>
    <xsd:element name="Version_x0020_No_x002e_" ma:index="9" nillable="true" ma:displayName="Version No." ma:internalName="Version_x0020_No_x002e_">
      <xsd:simpleType>
        <xsd:restriction base="dms:Text">
          <xsd:maxLength value="255"/>
        </xsd:restriction>
      </xsd:simpleType>
    </xsd:element>
    <xsd:element name="Version_x0020_No" ma:index="13" nillable="true" ma:displayName="Version No" ma:internalName="Version_x0020_No">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0a5add-00cc-4c5e-8a54-6b524d8608b8" elementFormDefault="qualified">
    <xsd:import namespace="http://schemas.microsoft.com/office/2006/documentManagement/types"/>
    <xsd:import namespace="http://schemas.microsoft.com/office/infopath/2007/PartnerControls"/>
    <xsd:element name="Rel_x0020_Date" ma:index="11" nillable="true" ma:displayName="Rel Date" ma:format="DateOnly" ma:internalName="Rel_x0020_Dat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0006A50-4E7D-423B-9555-E21005059E29}">
  <ds:schemaRefs>
    <ds:schemaRef ds:uri="http://schemas.microsoft.com/office/2006/documentManagement/types"/>
    <ds:schemaRef ds:uri="http://schemas.openxmlformats.org/package/2006/metadata/core-properties"/>
    <ds:schemaRef ds:uri="http://schemas.microsoft.com/office/2006/metadata/properties"/>
    <ds:schemaRef ds:uri="http://purl.org/dc/elements/1.1/"/>
    <ds:schemaRef ds:uri="http://purl.org/dc/terms/"/>
    <ds:schemaRef ds:uri="5b0b727f-9d55-4674-90df-9368557459d7"/>
    <ds:schemaRef ds:uri="http://schemas.microsoft.com/office/infopath/2007/PartnerControls"/>
    <ds:schemaRef ds:uri="http://purl.org/dc/dcmitype/"/>
    <ds:schemaRef ds:uri="3f0a5add-00cc-4c5e-8a54-6b524d8608b8"/>
    <ds:schemaRef ds:uri="http://www.w3.org/XML/1998/namespace"/>
  </ds:schemaRefs>
</ds:datastoreItem>
</file>

<file path=customXml/itemProps2.xml><?xml version="1.0" encoding="utf-8"?>
<ds:datastoreItem xmlns:ds="http://schemas.openxmlformats.org/officeDocument/2006/customXml" ds:itemID="{2215CF3E-B7B2-4757-A9A7-BF8CDE2155B6}">
  <ds:schemaRefs>
    <ds:schemaRef ds:uri="http://schemas.microsoft.com/sharepoint/v3/contenttype/forms"/>
  </ds:schemaRefs>
</ds:datastoreItem>
</file>

<file path=customXml/itemProps3.xml><?xml version="1.0" encoding="utf-8"?>
<ds:datastoreItem xmlns:ds="http://schemas.openxmlformats.org/officeDocument/2006/customXml" ds:itemID="{20271C12-EDC3-4E9F-917F-B5906E905F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0b727f-9d55-4674-90df-9368557459d7"/>
    <ds:schemaRef ds:uri="3f0a5add-00cc-4c5e-8a54-6b524d8608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CT_Core_Java_OOP</Template>
  <TotalTime>25833</TotalTime>
  <Words>1425</Words>
  <Application>Microsoft Macintosh PowerPoint</Application>
  <PresentationFormat>On-screen Show (4:3)</PresentationFormat>
  <Paragraphs>136</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Courier New</vt:lpstr>
      <vt:lpstr>Tahoma</vt:lpstr>
      <vt:lpstr>Wingdings</vt:lpstr>
      <vt:lpstr>CT_Core_Java_OOP</vt:lpstr>
      <vt:lpstr>Microservice SOA REST API</vt:lpstr>
      <vt:lpstr>Monolithic</vt:lpstr>
      <vt:lpstr>PowerPoint Presentation</vt:lpstr>
      <vt:lpstr>Service-Centric</vt:lpstr>
      <vt:lpstr>SOA</vt:lpstr>
      <vt:lpstr>SOA Services</vt:lpstr>
      <vt:lpstr>Microservices</vt:lpstr>
      <vt:lpstr>PowerPoint Presentation</vt:lpstr>
      <vt:lpstr>PowerPoint Presentation</vt:lpstr>
      <vt:lpstr>PowerPoint Presentation</vt:lpstr>
      <vt:lpstr>PowerPoint Presentation</vt:lpstr>
      <vt:lpstr>PowerPoint Presentation</vt:lpstr>
      <vt:lpstr>API</vt:lpstr>
      <vt:lpstr>References </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Core Java</dc:title>
  <dc:creator>Jignesh Parmar</dc:creator>
  <cp:lastModifiedBy>Microsoft Office User</cp:lastModifiedBy>
  <cp:revision>684</cp:revision>
  <dcterms:created xsi:type="dcterms:W3CDTF">2014-09-30T12:24:12Z</dcterms:created>
  <dcterms:modified xsi:type="dcterms:W3CDTF">2020-12-04T04:16:30Z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0x010100A1A300ECBFD16143AC8B3E6881EC19E4</vt:lpwstr>
  </property>
</Properties>
</file>